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1"/>
  </p:notesMasterIdLst>
  <p:sldIdLst>
    <p:sldId id="256" r:id="rId2"/>
    <p:sldId id="265" r:id="rId3"/>
    <p:sldId id="267" r:id="rId4"/>
    <p:sldId id="257" r:id="rId5"/>
    <p:sldId id="258" r:id="rId6"/>
    <p:sldId id="268" r:id="rId7"/>
    <p:sldId id="259" r:id="rId8"/>
    <p:sldId id="264" r:id="rId9"/>
    <p:sldId id="266" r:id="rId10"/>
  </p:sldIdLst>
  <p:sldSz cx="12192000" cy="6858000"/>
  <p:notesSz cx="6858000" cy="12192000"/>
  <p:embeddedFontLst>
    <p:embeddedFont>
      <p:font typeface="Calibri" panose="020F0502020204030204" pitchFamily="34" charset="0"/>
      <p:regular r:id="rId12"/>
      <p:bold r:id="rId13"/>
      <p:italic r:id="rId14"/>
      <p:boldItalic r:id="rId15"/>
    </p:embeddedFont>
    <p:embeddedFont>
      <p:font typeface="Roboto" panose="02000000000000000000" pitchFamily="2" charset="0"/>
      <p:regular r:id="rId16"/>
      <p:bold r:id="rId17"/>
      <p:italic r:id="rId18"/>
      <p:boldItalic r:id="rId19"/>
    </p:embeddedFont>
    <p:embeddedFont>
      <p:font typeface="Roboto Slab" pitchFamily="2"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87"/>
    <p:restoredTop sz="94671"/>
  </p:normalViewPr>
  <p:slideViewPr>
    <p:cSldViewPr snapToGrid="0" snapToObjects="1">
      <p:cViewPr varScale="1">
        <p:scale>
          <a:sx n="138" d="100"/>
          <a:sy n="138" d="100"/>
        </p:scale>
        <p:origin x="648"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987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12298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314410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4.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image" Target="../media/image3.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notesSlide" Target="../notesSlides/notesSlide7.xml"/><Relationship Id="rId16" Type="http://schemas.openxmlformats.org/officeDocument/2006/relationships/image" Target="../media/image30.svg"/><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19" Type="http://schemas.openxmlformats.org/officeDocument/2006/relationships/image" Target="../media/image33.svg"/><Relationship Id="rId4" Type="http://schemas.openxmlformats.org/officeDocument/2006/relationships/image" Target="../media/image4.svg"/><Relationship Id="rId9" Type="http://schemas.openxmlformats.org/officeDocument/2006/relationships/image" Target="../media/image23.png"/><Relationship Id="rId1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DAE0C9"/>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t="7796" b="7796"/>
          <a:stretch/>
        </p:blipFill>
        <p:spPr>
          <a:xfrm>
            <a:off x="0" y="0"/>
            <a:ext cx="12188952" cy="6856286"/>
          </a:xfrm>
          <a:prstGeom prst="rect">
            <a:avLst/>
          </a:prstGeom>
        </p:spPr>
      </p:pic>
      <p:sp>
        <p:nvSpPr>
          <p:cNvPr id="3" name="Object 2"/>
          <p:cNvSpPr/>
          <p:nvPr/>
        </p:nvSpPr>
        <p:spPr>
          <a:xfrm>
            <a:off x="285679" y="2818695"/>
            <a:ext cx="10370132" cy="1218895"/>
          </a:xfrm>
          <a:prstGeom prst="rect">
            <a:avLst/>
          </a:prstGeom>
          <a:solidFill>
            <a:srgbClr val="FFFFFF"/>
          </a:solidFill>
        </p:spPr>
      </p:sp>
      <p:sp>
        <p:nvSpPr>
          <p:cNvPr id="4" name="Object 3"/>
          <p:cNvSpPr/>
          <p:nvPr/>
        </p:nvSpPr>
        <p:spPr>
          <a:xfrm>
            <a:off x="666583" y="2900339"/>
            <a:ext cx="10560584" cy="730117"/>
          </a:xfrm>
          <a:prstGeom prst="rect">
            <a:avLst/>
          </a:prstGeom>
          <a:noFill/>
        </p:spPr>
        <p:txBody>
          <a:bodyPr wrap="square" lIns="0" tIns="0" rIns="0" bIns="0" rtlCol="0" anchor="t"/>
          <a:lstStyle/>
          <a:p>
            <a:pPr algn="l">
              <a:lnSpc>
                <a:spcPts val="5751"/>
              </a:lnSpc>
              <a:buNone/>
            </a:pPr>
            <a:r>
              <a:rPr lang="en-US" sz="5063" kern="0" spc="203" dirty="0">
                <a:solidFill>
                  <a:srgbClr val="000000">
                    <a:alpha val="80000"/>
                  </a:srgbClr>
                </a:solidFill>
                <a:latin typeface="Roboto Slab" pitchFamily="34" charset="0"/>
                <a:ea typeface="Roboto Slab" pitchFamily="34" charset="-122"/>
                <a:cs typeface="Roboto Slab" pitchFamily="34" charset="-120"/>
              </a:rPr>
              <a:t>An Introduction to UpdateMe</a:t>
            </a:r>
            <a:endParaRPr lang="en-US" dirty="0"/>
          </a:p>
        </p:txBody>
      </p:sp>
      <p:sp>
        <p:nvSpPr>
          <p:cNvPr id="5" name="Object 3">
            <a:extLst>
              <a:ext uri="{FF2B5EF4-FFF2-40B4-BE49-F238E27FC236}">
                <a16:creationId xmlns:a16="http://schemas.microsoft.com/office/drawing/2014/main" id="{89B5C5B9-1FBD-ACCE-D536-8752FE71341F}"/>
              </a:ext>
            </a:extLst>
          </p:cNvPr>
          <p:cNvSpPr/>
          <p:nvPr/>
        </p:nvSpPr>
        <p:spPr>
          <a:xfrm>
            <a:off x="3063608" y="3307473"/>
            <a:ext cx="4663072" cy="730117"/>
          </a:xfrm>
          <a:prstGeom prst="rect">
            <a:avLst/>
          </a:prstGeom>
          <a:noFill/>
        </p:spPr>
        <p:txBody>
          <a:bodyPr wrap="square" lIns="0" tIns="0" rIns="0" bIns="0" rtlCol="0" anchor="t"/>
          <a:lstStyle/>
          <a:p>
            <a:pPr algn="l">
              <a:lnSpc>
                <a:spcPts val="5751"/>
              </a:lnSpc>
              <a:buNone/>
            </a:pPr>
            <a:r>
              <a:rPr lang="en-US" sz="1600" kern="0" spc="203" dirty="0">
                <a:solidFill>
                  <a:srgbClr val="000000">
                    <a:alpha val="80000"/>
                  </a:srgbClr>
                </a:solidFill>
                <a:latin typeface="Roboto Slab" pitchFamily="34" charset="0"/>
                <a:ea typeface="Roboto Slab" pitchFamily="34" charset="-122"/>
                <a:cs typeface="Roboto Slab" pitchFamily="34" charset="-120"/>
              </a:rPr>
              <a:t>By Paige </a:t>
            </a:r>
            <a:r>
              <a:rPr lang="en-US" sz="1600" kern="0" spc="203" dirty="0" err="1">
                <a:solidFill>
                  <a:srgbClr val="000000">
                    <a:alpha val="80000"/>
                  </a:srgbClr>
                </a:solidFill>
                <a:latin typeface="Roboto Slab" pitchFamily="34" charset="0"/>
                <a:ea typeface="Roboto Slab" pitchFamily="34" charset="-122"/>
                <a:cs typeface="Roboto Slab" pitchFamily="34" charset="-120"/>
              </a:rPr>
              <a:t>DeVeau</a:t>
            </a:r>
            <a:r>
              <a:rPr lang="en-US" sz="1600" kern="0" spc="203" dirty="0">
                <a:solidFill>
                  <a:srgbClr val="000000">
                    <a:alpha val="80000"/>
                  </a:srgbClr>
                </a:solidFill>
                <a:latin typeface="Roboto Slab" pitchFamily="34" charset="0"/>
                <a:ea typeface="Roboto Slab" pitchFamily="34" charset="-122"/>
                <a:cs typeface="Roboto Slab" pitchFamily="34" charset="-120"/>
              </a:rPr>
              <a:t> and </a:t>
            </a:r>
            <a:r>
              <a:rPr lang="en-US" sz="1600" kern="0" spc="203" dirty="0" err="1">
                <a:solidFill>
                  <a:srgbClr val="000000">
                    <a:alpha val="80000"/>
                  </a:srgbClr>
                </a:solidFill>
                <a:latin typeface="Roboto Slab" pitchFamily="34" charset="0"/>
                <a:ea typeface="Roboto Slab" pitchFamily="34" charset="-122"/>
                <a:cs typeface="Roboto Slab" pitchFamily="34" charset="-120"/>
              </a:rPr>
              <a:t>Abhinoor</a:t>
            </a:r>
            <a:r>
              <a:rPr lang="en-US" sz="1600" kern="0" spc="203" dirty="0">
                <a:solidFill>
                  <a:srgbClr val="000000">
                    <a:alpha val="80000"/>
                  </a:srgbClr>
                </a:solidFill>
                <a:latin typeface="Roboto Slab" pitchFamily="34" charset="0"/>
                <a:ea typeface="Roboto Slab" pitchFamily="34" charset="-122"/>
                <a:cs typeface="Roboto Slab" pitchFamily="34" charset="-120"/>
              </a:rPr>
              <a:t> Singh</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76131"/>
            <a:ext cx="6189702" cy="5913546"/>
          </a:xfrm>
          <a:prstGeom prst="rect">
            <a:avLst/>
          </a:prstGeom>
          <a:solidFill>
            <a:srgbClr val="90D3C5"/>
          </a:solidFill>
        </p:spPr>
      </p:sp>
      <p:pic>
        <p:nvPicPr>
          <p:cNvPr id="3" name="Object 2" descr="preencoded.png"/>
          <p:cNvPicPr>
            <a:picLocks noChangeAspect="1"/>
          </p:cNvPicPr>
          <p:nvPr/>
        </p:nvPicPr>
        <p:blipFill>
          <a:blip r:embed="rId3"/>
          <a:srcRect t="14173" b="14173"/>
          <a:stretch/>
        </p:blipFill>
        <p:spPr>
          <a:xfrm>
            <a:off x="476131" y="476131"/>
            <a:ext cx="6189702" cy="5913546"/>
          </a:xfrm>
          <a:prstGeom prst="rect">
            <a:avLst/>
          </a:prstGeom>
        </p:spPr>
      </p:pic>
      <p:sp>
        <p:nvSpPr>
          <p:cNvPr id="4" name="Object 3"/>
          <p:cNvSpPr/>
          <p:nvPr/>
        </p:nvSpPr>
        <p:spPr>
          <a:xfrm>
            <a:off x="7023884" y="2314740"/>
            <a:ext cx="4797495" cy="405604"/>
          </a:xfrm>
          <a:prstGeom prst="rect">
            <a:avLst/>
          </a:prstGeom>
          <a:noFill/>
        </p:spPr>
        <p:txBody>
          <a:bodyPr wrap="square" lIns="0" tIns="0" rIns="0" bIns="0" rtlCol="0" anchor="t"/>
          <a:lstStyle/>
          <a:p>
            <a:pPr algn="ctr">
              <a:lnSpc>
                <a:spcPts val="3195"/>
              </a:lnSpc>
              <a:buNone/>
            </a:pPr>
            <a:r>
              <a:rPr lang="en-US" sz="2813" kern="0" spc="113" dirty="0">
                <a:solidFill>
                  <a:srgbClr val="FFFFFF">
                    <a:alpha val="80000"/>
                  </a:srgbClr>
                </a:solidFill>
                <a:latin typeface="Roboto Slab" pitchFamily="34" charset="0"/>
                <a:ea typeface="Roboto Slab" pitchFamily="34" charset="-122"/>
                <a:cs typeface="Roboto Slab" pitchFamily="34" charset="-120"/>
              </a:rPr>
              <a:t>Introduction</a:t>
            </a:r>
            <a:endParaRPr lang="en-US" dirty="0"/>
          </a:p>
        </p:txBody>
      </p:sp>
      <p:sp>
        <p:nvSpPr>
          <p:cNvPr id="5" name="Object 4"/>
          <p:cNvSpPr/>
          <p:nvPr/>
        </p:nvSpPr>
        <p:spPr>
          <a:xfrm>
            <a:off x="7023884" y="2864968"/>
            <a:ext cx="4797495" cy="2786023"/>
          </a:xfrm>
          <a:prstGeom prst="rect">
            <a:avLst/>
          </a:prstGeom>
          <a:noFill/>
        </p:spPr>
        <p:txBody>
          <a:bodyPr wrap="square" lIns="0" tIns="0" rIns="0" bIns="0" rtlCol="0" anchor="t"/>
          <a:lstStyle/>
          <a:p>
            <a:pPr algn="ctr">
              <a:lnSpc>
                <a:spcPts val="2173"/>
              </a:lnSpc>
              <a:spcBef>
                <a:spcPts val="1117"/>
              </a:spcBef>
              <a:buNone/>
            </a:pPr>
            <a:r>
              <a:rPr lang="en-US" sz="1530" kern="0" spc="31" dirty="0" err="1">
                <a:solidFill>
                  <a:srgbClr val="FFFFFF">
                    <a:alpha val="80000"/>
                  </a:srgbClr>
                </a:solidFill>
                <a:latin typeface="Roboto Slab" pitchFamily="34" charset="0"/>
                <a:ea typeface="Roboto Slab" pitchFamily="34" charset="-122"/>
                <a:cs typeface="Roboto Slab" pitchFamily="34" charset="-120"/>
              </a:rPr>
              <a:t>UpdateMe</a:t>
            </a:r>
            <a:r>
              <a:rPr lang="en-US" sz="1530" kern="0" spc="31" dirty="0">
                <a:solidFill>
                  <a:srgbClr val="FFFFFF">
                    <a:alpha val="80000"/>
                  </a:srgbClr>
                </a:solidFill>
                <a:latin typeface="Roboto Slab" pitchFamily="34" charset="0"/>
                <a:ea typeface="Roboto Slab" pitchFamily="34" charset="-122"/>
                <a:cs typeface="Roboto Slab" pitchFamily="34" charset="-120"/>
              </a:rPr>
              <a:t> is a mobile application that allows users to set up notifications for various types of information, such as weather, news, stocks, and more. The user can customize the types of notifications they receive, and the application will send an email at a set time with the selected information. The application is designed to help users stay informed about important updates without having to constantly check their phone.  </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12160"/>
            <a:ext cx="380905" cy="38090"/>
          </a:xfrm>
          <a:prstGeom prst="rect">
            <a:avLst/>
          </a:prstGeom>
        </p:spPr>
      </p:pic>
      <p:sp>
        <p:nvSpPr>
          <p:cNvPr id="3" name="Object 2"/>
          <p:cNvSpPr/>
          <p:nvPr/>
        </p:nvSpPr>
        <p:spPr>
          <a:xfrm>
            <a:off x="476131" y="399652"/>
            <a:ext cx="12188952" cy="364984"/>
          </a:xfrm>
          <a:prstGeom prst="rect">
            <a:avLst/>
          </a:prstGeom>
          <a:noFill/>
        </p:spPr>
        <p:txBody>
          <a:bodyPr wrap="square" lIns="0" tIns="0" rIns="0" bIns="0" rtlCol="0" anchor="t"/>
          <a:lstStyle/>
          <a:p>
            <a:pPr algn="l">
              <a:lnSpc>
                <a:spcPts val="2876"/>
              </a:lnSpc>
              <a:buNone/>
            </a:pPr>
            <a:r>
              <a:rPr lang="en-US" sz="2531" b="1" kern="0" spc="101" dirty="0">
                <a:solidFill>
                  <a:srgbClr val="90D3C5"/>
                </a:solidFill>
                <a:latin typeface="Roboto Slab" pitchFamily="34" charset="0"/>
                <a:ea typeface="Roboto Slab" pitchFamily="34" charset="-122"/>
                <a:cs typeface="Roboto Slab" pitchFamily="34" charset="-120"/>
              </a:rPr>
              <a:t>Tech</a:t>
            </a:r>
            <a:r>
              <a:rPr lang="en-US" sz="2531" kern="0" spc="101" dirty="0">
                <a:solidFill>
                  <a:srgbClr val="FFFFFF">
                    <a:alpha val="80000"/>
                  </a:srgbClr>
                </a:solidFill>
                <a:latin typeface="Roboto Slab" pitchFamily="34" charset="0"/>
                <a:ea typeface="Roboto Slab" pitchFamily="34" charset="-122"/>
                <a:cs typeface="Roboto Slab" pitchFamily="34" charset="-120"/>
              </a:rPr>
              <a:t> Stack</a:t>
            </a:r>
            <a:endParaRPr lang="en-US" dirty="0"/>
          </a:p>
        </p:txBody>
      </p:sp>
      <p:sp>
        <p:nvSpPr>
          <p:cNvPr id="5" name="Object 4"/>
          <p:cNvSpPr/>
          <p:nvPr/>
        </p:nvSpPr>
        <p:spPr>
          <a:xfrm>
            <a:off x="414710" y="3592795"/>
            <a:ext cx="3550985" cy="215747"/>
          </a:xfrm>
          <a:prstGeom prst="rect">
            <a:avLst/>
          </a:prstGeom>
          <a:noFill/>
        </p:spPr>
        <p:txBody>
          <a:bodyPr wrap="square" lIns="0" tIns="0" rIns="0" bIns="0" rtlCol="0" anchor="t"/>
          <a:lstStyle/>
          <a:p>
            <a:pPr algn="ctr">
              <a:lnSpc>
                <a:spcPts val="1700"/>
              </a:lnSpc>
              <a:buNone/>
            </a:pPr>
            <a:r>
              <a:rPr lang="en-US" sz="1260" b="1" kern="0" spc="126" dirty="0" err="1">
                <a:solidFill>
                  <a:srgbClr val="FFFFFF">
                    <a:alpha val="80000"/>
                  </a:srgbClr>
                </a:solidFill>
                <a:latin typeface="Roboto" pitchFamily="34" charset="0"/>
                <a:ea typeface="Roboto" pitchFamily="34" charset="-122"/>
                <a:cs typeface="Roboto" pitchFamily="34" charset="-120"/>
              </a:rPr>
              <a:t>FastAPI</a:t>
            </a:r>
            <a:r>
              <a:rPr lang="en-US" sz="1260" b="1" kern="0" spc="126" dirty="0">
                <a:solidFill>
                  <a:srgbClr val="FFFFFF">
                    <a:alpha val="80000"/>
                  </a:srgbClr>
                </a:solidFill>
                <a:latin typeface="Roboto" pitchFamily="34" charset="0"/>
                <a:ea typeface="Roboto" pitchFamily="34" charset="-122"/>
                <a:cs typeface="Roboto" pitchFamily="34" charset="-120"/>
              </a:rPr>
              <a:t>()</a:t>
            </a:r>
            <a:endParaRPr lang="en-US" dirty="0"/>
          </a:p>
        </p:txBody>
      </p:sp>
      <p:sp>
        <p:nvSpPr>
          <p:cNvPr id="6" name="Object 5"/>
          <p:cNvSpPr/>
          <p:nvPr/>
        </p:nvSpPr>
        <p:spPr>
          <a:xfrm>
            <a:off x="414710" y="3883830"/>
            <a:ext cx="3550985" cy="689200"/>
          </a:xfrm>
          <a:prstGeom prst="rect">
            <a:avLst/>
          </a:prstGeom>
          <a:noFill/>
        </p:spPr>
        <p:txBody>
          <a:bodyPr wrap="square" lIns="0" tIns="0" rIns="0" bIns="0" rtlCol="0" anchor="t"/>
          <a:lstStyle/>
          <a:p>
            <a:pPr algn="ctr">
              <a:lnSpc>
                <a:spcPts val="1811"/>
              </a:lnSpc>
              <a:spcBef>
                <a:spcPts val="582"/>
              </a:spcBef>
              <a:buNone/>
            </a:pPr>
            <a:r>
              <a:rPr lang="en-US" sz="1275" kern="0" spc="26" dirty="0" err="1">
                <a:solidFill>
                  <a:srgbClr val="FFFFFF">
                    <a:alpha val="80000"/>
                  </a:srgbClr>
                </a:solidFill>
                <a:latin typeface="Roboto Slab" pitchFamily="34" charset="0"/>
                <a:ea typeface="Roboto Slab" pitchFamily="34" charset="-122"/>
                <a:cs typeface="Roboto Slab" pitchFamily="34" charset="-120"/>
              </a:rPr>
              <a:t>FastAPI</a:t>
            </a:r>
            <a:r>
              <a:rPr lang="en-US" sz="1275" kern="0" spc="26" dirty="0">
                <a:solidFill>
                  <a:srgbClr val="FFFFFF">
                    <a:alpha val="80000"/>
                  </a:srgbClr>
                </a:solidFill>
                <a:latin typeface="Roboto Slab" pitchFamily="34" charset="0"/>
                <a:ea typeface="Roboto Slab" pitchFamily="34" charset="-122"/>
                <a:cs typeface="Roboto Slab" pitchFamily="34" charset="-120"/>
              </a:rPr>
              <a:t> is a modern, fast (high-performance), web framework for building APIs with Python 3.7+ based on standard Python type hints.</a:t>
            </a:r>
            <a:endParaRPr lang="en-US" dirty="0"/>
          </a:p>
        </p:txBody>
      </p:sp>
      <p:sp>
        <p:nvSpPr>
          <p:cNvPr id="8" name="Object 7"/>
          <p:cNvSpPr/>
          <p:nvPr/>
        </p:nvSpPr>
        <p:spPr>
          <a:xfrm>
            <a:off x="4298034" y="3592795"/>
            <a:ext cx="3592884" cy="215747"/>
          </a:xfrm>
          <a:prstGeom prst="rect">
            <a:avLst/>
          </a:prstGeom>
          <a:noFill/>
        </p:spPr>
        <p:txBody>
          <a:bodyPr wrap="square" lIns="0" tIns="0" rIns="0" bIns="0" rtlCol="0" anchor="t"/>
          <a:lstStyle/>
          <a:p>
            <a:pPr algn="ctr">
              <a:lnSpc>
                <a:spcPts val="1700"/>
              </a:lnSpc>
              <a:buNone/>
            </a:pPr>
            <a:r>
              <a:rPr lang="en-US" sz="1260" b="1" kern="0" spc="126" dirty="0" err="1">
                <a:solidFill>
                  <a:srgbClr val="FFFFFF">
                    <a:alpha val="80000"/>
                  </a:srgbClr>
                </a:solidFill>
                <a:latin typeface="Roboto" pitchFamily="34" charset="0"/>
                <a:ea typeface="Roboto" pitchFamily="34" charset="-122"/>
                <a:cs typeface="Roboto" pitchFamily="34" charset="-120"/>
              </a:rPr>
              <a:t>ReactNative</a:t>
            </a:r>
            <a:r>
              <a:rPr lang="en-US" sz="1260" b="1" kern="0" spc="126" dirty="0">
                <a:solidFill>
                  <a:srgbClr val="FFFFFF">
                    <a:alpha val="80000"/>
                  </a:srgbClr>
                </a:solidFill>
                <a:latin typeface="Roboto" pitchFamily="34" charset="0"/>
                <a:ea typeface="Roboto" pitchFamily="34" charset="-122"/>
                <a:cs typeface="Roboto" pitchFamily="34" charset="-120"/>
              </a:rPr>
              <a:t>()</a:t>
            </a:r>
            <a:endParaRPr lang="en-US" dirty="0"/>
          </a:p>
        </p:txBody>
      </p:sp>
      <p:sp>
        <p:nvSpPr>
          <p:cNvPr id="9" name="Object 8"/>
          <p:cNvSpPr/>
          <p:nvPr/>
        </p:nvSpPr>
        <p:spPr>
          <a:xfrm>
            <a:off x="4298034" y="3883830"/>
            <a:ext cx="3592884" cy="459466"/>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React Native combines the best parts of native development with React, a best-in-class JavaScript library for building user interfaces.</a:t>
            </a:r>
          </a:p>
        </p:txBody>
      </p:sp>
      <p:sp>
        <p:nvSpPr>
          <p:cNvPr id="11" name="Object 10"/>
          <p:cNvSpPr/>
          <p:nvPr/>
        </p:nvSpPr>
        <p:spPr>
          <a:xfrm>
            <a:off x="8155171" y="3592795"/>
            <a:ext cx="3687158"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MongoDB()</a:t>
            </a:r>
            <a:endParaRPr lang="en-US" dirty="0"/>
          </a:p>
        </p:txBody>
      </p:sp>
      <p:sp>
        <p:nvSpPr>
          <p:cNvPr id="12" name="Object 11"/>
          <p:cNvSpPr/>
          <p:nvPr/>
        </p:nvSpPr>
        <p:spPr>
          <a:xfrm>
            <a:off x="8155171" y="3883830"/>
            <a:ext cx="3687158" cy="68920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An integrated suite of cloud database and data services to accelerate and simplify how you build with data.</a:t>
            </a:r>
            <a:endParaRPr lang="en-US" dirty="0"/>
          </a:p>
        </p:txBody>
      </p:sp>
      <p:sp>
        <p:nvSpPr>
          <p:cNvPr id="13" name="Object 12"/>
          <p:cNvSpPr/>
          <p:nvPr/>
        </p:nvSpPr>
        <p:spPr>
          <a:xfrm>
            <a:off x="0" y="5675481"/>
            <a:ext cx="12188952" cy="1180805"/>
          </a:xfrm>
          <a:prstGeom prst="rect">
            <a:avLst/>
          </a:prstGeom>
          <a:solidFill>
            <a:srgbClr val="90D3C5"/>
          </a:solidFill>
        </p:spPr>
      </p:sp>
      <p:sp>
        <p:nvSpPr>
          <p:cNvPr id="14" name="Object 13"/>
          <p:cNvSpPr/>
          <p:nvPr/>
        </p:nvSpPr>
        <p:spPr>
          <a:xfrm>
            <a:off x="2029077" y="5995530"/>
            <a:ext cx="8130799" cy="539516"/>
          </a:xfrm>
          <a:prstGeom prst="rect">
            <a:avLst/>
          </a:prstGeom>
          <a:noFill/>
        </p:spPr>
        <p:txBody>
          <a:bodyPr wrap="square" lIns="0" tIns="0" rIns="0" bIns="0" rtlCol="0" anchor="t"/>
          <a:lstStyle/>
          <a:p>
            <a:pPr algn="ctr">
              <a:lnSpc>
                <a:spcPts val="2125"/>
              </a:lnSpc>
              <a:buNone/>
            </a:pPr>
            <a:r>
              <a:rPr lang="en-US" sz="1575" b="1" kern="0" spc="158" dirty="0" err="1">
                <a:solidFill>
                  <a:srgbClr val="000000">
                    <a:alpha val="80000"/>
                  </a:srgbClr>
                </a:solidFill>
                <a:latin typeface="Roboto" pitchFamily="34" charset="0"/>
                <a:ea typeface="Roboto" pitchFamily="34" charset="-122"/>
                <a:cs typeface="Roboto" pitchFamily="34" charset="-120"/>
              </a:rPr>
              <a:t>UpdateMe’s</a:t>
            </a:r>
            <a:r>
              <a:rPr lang="en-US" sz="1575" b="1" kern="0" spc="158" dirty="0">
                <a:solidFill>
                  <a:srgbClr val="000000">
                    <a:alpha val="80000"/>
                  </a:srgbClr>
                </a:solidFill>
                <a:latin typeface="Roboto" pitchFamily="34" charset="0"/>
                <a:ea typeface="Roboto" pitchFamily="34" charset="-122"/>
                <a:cs typeface="Roboto" pitchFamily="34" charset="-120"/>
              </a:rPr>
              <a:t> Backend is Deployed on Google Cloud Run</a:t>
            </a:r>
            <a:endParaRPr lang="en-US" dirty="0"/>
          </a:p>
        </p:txBody>
      </p:sp>
      <p:pic>
        <p:nvPicPr>
          <p:cNvPr id="16" name="Picture 15" descr="Logo&#10;&#10;Description automatically generated">
            <a:extLst>
              <a:ext uri="{FF2B5EF4-FFF2-40B4-BE49-F238E27FC236}">
                <a16:creationId xmlns:a16="http://schemas.microsoft.com/office/drawing/2014/main" id="{1068B4A8-1BF7-077C-52B2-AA3E38700416}"/>
              </a:ext>
            </a:extLst>
          </p:cNvPr>
          <p:cNvPicPr>
            <a:picLocks noChangeAspect="1"/>
          </p:cNvPicPr>
          <p:nvPr/>
        </p:nvPicPr>
        <p:blipFill>
          <a:blip r:embed="rId5"/>
          <a:stretch>
            <a:fillRect/>
          </a:stretch>
        </p:blipFill>
        <p:spPr>
          <a:xfrm>
            <a:off x="925175" y="2749032"/>
            <a:ext cx="2530053" cy="912600"/>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D8AE82F9-0D0B-F1E2-A9C0-1226FE0B0F71}"/>
              </a:ext>
            </a:extLst>
          </p:cNvPr>
          <p:cNvPicPr>
            <a:picLocks noChangeAspect="1"/>
          </p:cNvPicPr>
          <p:nvPr/>
        </p:nvPicPr>
        <p:blipFill>
          <a:blip r:embed="rId6"/>
          <a:stretch>
            <a:fillRect/>
          </a:stretch>
        </p:blipFill>
        <p:spPr>
          <a:xfrm>
            <a:off x="5056525" y="2191101"/>
            <a:ext cx="2075902" cy="1364050"/>
          </a:xfrm>
          <a:prstGeom prst="rect">
            <a:avLst/>
          </a:prstGeom>
        </p:spPr>
      </p:pic>
      <p:pic>
        <p:nvPicPr>
          <p:cNvPr id="20" name="Picture 19" descr="Logo&#10;&#10;Description automatically generated">
            <a:extLst>
              <a:ext uri="{FF2B5EF4-FFF2-40B4-BE49-F238E27FC236}">
                <a16:creationId xmlns:a16="http://schemas.microsoft.com/office/drawing/2014/main" id="{95BB841D-6B59-2D45-18BD-C98026F493DE}"/>
              </a:ext>
            </a:extLst>
          </p:cNvPr>
          <p:cNvPicPr>
            <a:picLocks noChangeAspect="1"/>
          </p:cNvPicPr>
          <p:nvPr/>
        </p:nvPicPr>
        <p:blipFill>
          <a:blip r:embed="rId7"/>
          <a:stretch>
            <a:fillRect/>
          </a:stretch>
        </p:blipFill>
        <p:spPr>
          <a:xfrm>
            <a:off x="8628215" y="2737980"/>
            <a:ext cx="2741069" cy="738804"/>
          </a:xfrm>
          <a:prstGeom prst="rect">
            <a:avLst/>
          </a:prstGeom>
        </p:spPr>
      </p:pic>
    </p:spTree>
    <p:extLst>
      <p:ext uri="{BB962C8B-B14F-4D97-AF65-F5344CB8AC3E}">
        <p14:creationId xmlns:p14="http://schemas.microsoft.com/office/powerpoint/2010/main" val="4207403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7330512" y="476131"/>
            <a:ext cx="4391832" cy="5913546"/>
          </a:xfrm>
          <a:prstGeom prst="rect">
            <a:avLst/>
          </a:prstGeom>
          <a:solidFill>
            <a:srgbClr val="90D3C5"/>
          </a:solidFill>
        </p:spPr>
      </p:sp>
      <p:sp>
        <p:nvSpPr>
          <p:cNvPr id="4" name="Object 3"/>
          <p:cNvSpPr/>
          <p:nvPr/>
        </p:nvSpPr>
        <p:spPr>
          <a:xfrm>
            <a:off x="260920" y="591081"/>
            <a:ext cx="6808672" cy="405604"/>
          </a:xfrm>
          <a:prstGeom prst="rect">
            <a:avLst/>
          </a:prstGeom>
          <a:noFill/>
        </p:spPr>
        <p:txBody>
          <a:bodyPr wrap="square" lIns="0" tIns="0" rIns="0" bIns="0" rtlCol="0" anchor="t"/>
          <a:lstStyle/>
          <a:p>
            <a:pPr algn="ctr">
              <a:lnSpc>
                <a:spcPts val="3195"/>
              </a:lnSpc>
              <a:buNone/>
            </a:pPr>
            <a:r>
              <a:rPr lang="en-US" sz="2813" b="1" kern="0" spc="113" dirty="0">
                <a:solidFill>
                  <a:srgbClr val="90D3C5"/>
                </a:solidFill>
                <a:latin typeface="Roboto Slab" pitchFamily="34" charset="0"/>
                <a:ea typeface="Roboto Slab" pitchFamily="34" charset="-122"/>
                <a:cs typeface="Roboto Slab" pitchFamily="34" charset="-120"/>
              </a:rPr>
              <a:t>FastAPI</a:t>
            </a:r>
            <a:r>
              <a:rPr lang="en-US" sz="2813" kern="0" spc="113" dirty="0">
                <a:solidFill>
                  <a:srgbClr val="000000">
                    <a:alpha val="80000"/>
                  </a:srgbClr>
                </a:solidFill>
                <a:latin typeface="Roboto Slab" pitchFamily="34" charset="0"/>
                <a:ea typeface="Roboto Slab" pitchFamily="34" charset="-122"/>
                <a:cs typeface="Roboto Slab" pitchFamily="34" charset="-120"/>
              </a:rPr>
              <a:t> Overview</a:t>
            </a:r>
            <a:endParaRPr lang="en-US" dirty="0"/>
          </a:p>
        </p:txBody>
      </p:sp>
      <p:sp>
        <p:nvSpPr>
          <p:cNvPr id="5" name="Object 4"/>
          <p:cNvSpPr/>
          <p:nvPr/>
        </p:nvSpPr>
        <p:spPr>
          <a:xfrm>
            <a:off x="203370" y="1096549"/>
            <a:ext cx="6808672" cy="1103433"/>
          </a:xfrm>
          <a:prstGeom prst="rect">
            <a:avLst/>
          </a:prstGeom>
          <a:noFill/>
        </p:spPr>
        <p:txBody>
          <a:bodyPr wrap="square" lIns="0" tIns="0" rIns="0" bIns="0" rtlCol="0" anchor="t"/>
          <a:lstStyle/>
          <a:p>
            <a:pPr algn="ctr">
              <a:lnSpc>
                <a:spcPts val="2173"/>
              </a:lnSpc>
              <a:spcBef>
                <a:spcPts val="1117"/>
              </a:spcBef>
              <a:buNone/>
            </a:pPr>
            <a:r>
              <a:rPr lang="en-US" sz="1530" kern="0" spc="31" dirty="0">
                <a:solidFill>
                  <a:srgbClr val="000000">
                    <a:alpha val="80000"/>
                  </a:srgbClr>
                </a:solidFill>
                <a:latin typeface="Roboto Slab" pitchFamily="34" charset="0"/>
                <a:ea typeface="Roboto Slab" pitchFamily="34" charset="-122"/>
                <a:cs typeface="Roboto Slab" pitchFamily="34" charset="-120"/>
              </a:rPr>
              <a:t>FastAPI is a modern, fast, web framework for building APIs with Python 3.6+ based on standard Python type hints. It is one of the fastest and most reliable frameworks available for developing RESTful APIs.</a:t>
            </a: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839114FE-F285-73FB-EB45-8046CB6C68C7}"/>
              </a:ext>
            </a:extLst>
          </p:cNvPr>
          <p:cNvPicPr>
            <a:picLocks noChangeAspect="1"/>
          </p:cNvPicPr>
          <p:nvPr/>
        </p:nvPicPr>
        <p:blipFill>
          <a:blip r:embed="rId3"/>
          <a:stretch>
            <a:fillRect/>
          </a:stretch>
        </p:blipFill>
        <p:spPr>
          <a:xfrm>
            <a:off x="1355614" y="2967970"/>
            <a:ext cx="4940744" cy="26773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Graphical user interface, application&#10;&#10;Description automatically generated with medium confidence">
            <a:extLst>
              <a:ext uri="{FF2B5EF4-FFF2-40B4-BE49-F238E27FC236}">
                <a16:creationId xmlns:a16="http://schemas.microsoft.com/office/drawing/2014/main" id="{E5974125-C844-F10D-3AA8-646037EC6C2D}"/>
              </a:ext>
            </a:extLst>
          </p:cNvPr>
          <p:cNvPicPr>
            <a:picLocks noChangeAspect="1"/>
          </p:cNvPicPr>
          <p:nvPr/>
        </p:nvPicPr>
        <p:blipFill>
          <a:blip r:embed="rId4"/>
          <a:stretch>
            <a:fillRect/>
          </a:stretch>
        </p:blipFill>
        <p:spPr>
          <a:xfrm>
            <a:off x="8322032" y="682948"/>
            <a:ext cx="2514354" cy="5492104"/>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12160"/>
            <a:ext cx="380905" cy="38090"/>
          </a:xfrm>
          <a:prstGeom prst="rect">
            <a:avLst/>
          </a:prstGeom>
        </p:spPr>
      </p:pic>
      <p:sp>
        <p:nvSpPr>
          <p:cNvPr id="3" name="Object 2"/>
          <p:cNvSpPr/>
          <p:nvPr/>
        </p:nvSpPr>
        <p:spPr>
          <a:xfrm>
            <a:off x="476131" y="399652"/>
            <a:ext cx="12188952" cy="364984"/>
          </a:xfrm>
          <a:prstGeom prst="rect">
            <a:avLst/>
          </a:prstGeom>
          <a:noFill/>
        </p:spPr>
        <p:txBody>
          <a:bodyPr wrap="square" lIns="0" tIns="0" rIns="0" bIns="0" rtlCol="0" anchor="t"/>
          <a:lstStyle/>
          <a:p>
            <a:pPr algn="l">
              <a:lnSpc>
                <a:spcPts val="2876"/>
              </a:lnSpc>
              <a:buNone/>
            </a:pPr>
            <a:r>
              <a:rPr lang="en-US" sz="2531" b="1" kern="0" spc="101" dirty="0">
                <a:solidFill>
                  <a:srgbClr val="90D3C5"/>
                </a:solidFill>
                <a:latin typeface="Roboto Slab" pitchFamily="34" charset="0"/>
                <a:ea typeface="Roboto Slab" pitchFamily="34" charset="-122"/>
                <a:cs typeface="Roboto Slab" pitchFamily="34" charset="-120"/>
              </a:rPr>
              <a:t>React Native</a:t>
            </a:r>
            <a:r>
              <a:rPr lang="en-US" sz="2531" kern="0" spc="101" dirty="0">
                <a:solidFill>
                  <a:srgbClr val="FFFFFF">
                    <a:alpha val="80000"/>
                  </a:srgbClr>
                </a:solidFill>
                <a:latin typeface="Roboto Slab" pitchFamily="34" charset="0"/>
                <a:ea typeface="Roboto Slab" pitchFamily="34" charset="-122"/>
                <a:cs typeface="Roboto Slab" pitchFamily="34" charset="-120"/>
              </a:rPr>
              <a:t> Benefits</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3830" y="2382589"/>
            <a:ext cx="904649" cy="818945"/>
          </a:xfrm>
          <a:prstGeom prst="rect">
            <a:avLst/>
          </a:prstGeom>
        </p:spPr>
      </p:pic>
      <p:sp>
        <p:nvSpPr>
          <p:cNvPr id="5" name="Object 4"/>
          <p:cNvSpPr/>
          <p:nvPr/>
        </p:nvSpPr>
        <p:spPr>
          <a:xfrm>
            <a:off x="414710" y="3592795"/>
            <a:ext cx="3550985"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CROSS-PLATFORM DEVELOPMENT</a:t>
            </a:r>
            <a:endParaRPr lang="en-US" dirty="0"/>
          </a:p>
        </p:txBody>
      </p:sp>
      <p:sp>
        <p:nvSpPr>
          <p:cNvPr id="6" name="Object 5"/>
          <p:cNvSpPr/>
          <p:nvPr/>
        </p:nvSpPr>
        <p:spPr>
          <a:xfrm>
            <a:off x="414710" y="3883830"/>
            <a:ext cx="3550985" cy="68920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React Native allows developers to create apps for both iOS and Android with one codebase.</a:t>
            </a:r>
            <a:endParaRPr lang="en-US"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1147" y="2337954"/>
            <a:ext cx="1037965" cy="914171"/>
          </a:xfrm>
          <a:prstGeom prst="rect">
            <a:avLst/>
          </a:prstGeom>
        </p:spPr>
      </p:pic>
      <p:sp>
        <p:nvSpPr>
          <p:cNvPr id="8" name="Object 7"/>
          <p:cNvSpPr/>
          <p:nvPr/>
        </p:nvSpPr>
        <p:spPr>
          <a:xfrm>
            <a:off x="4298034" y="3592795"/>
            <a:ext cx="3592884"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FASTER DEVELOPMENT</a:t>
            </a:r>
            <a:endParaRPr lang="en-US" dirty="0"/>
          </a:p>
        </p:txBody>
      </p:sp>
      <p:sp>
        <p:nvSpPr>
          <p:cNvPr id="9" name="Object 8"/>
          <p:cNvSpPr/>
          <p:nvPr/>
        </p:nvSpPr>
        <p:spPr>
          <a:xfrm>
            <a:off x="4298034" y="3883830"/>
            <a:ext cx="3592884" cy="459466"/>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React Native enables faster development cycles with its hot reloading feature.</a:t>
            </a:r>
            <a:endParaRPr lang="en-US" dirty="0"/>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1210" y="2382591"/>
            <a:ext cx="914171" cy="818945"/>
          </a:xfrm>
          <a:prstGeom prst="rect">
            <a:avLst/>
          </a:prstGeom>
        </p:spPr>
      </p:pic>
      <p:sp>
        <p:nvSpPr>
          <p:cNvPr id="11" name="Object 10"/>
          <p:cNvSpPr/>
          <p:nvPr/>
        </p:nvSpPr>
        <p:spPr>
          <a:xfrm>
            <a:off x="8155171" y="3592795"/>
            <a:ext cx="3687158" cy="215747"/>
          </a:xfrm>
          <a:prstGeom prst="rect">
            <a:avLst/>
          </a:prstGeom>
          <a:noFill/>
        </p:spPr>
        <p:txBody>
          <a:bodyPr wrap="square" lIns="0" tIns="0" rIns="0" bIns="0" rtlCol="0" anchor="t"/>
          <a:lstStyle/>
          <a:p>
            <a:pPr algn="ctr">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COST-EFFECTIVE</a:t>
            </a:r>
            <a:endParaRPr lang="en-US" dirty="0"/>
          </a:p>
        </p:txBody>
      </p:sp>
      <p:sp>
        <p:nvSpPr>
          <p:cNvPr id="12" name="Object 11"/>
          <p:cNvSpPr/>
          <p:nvPr/>
        </p:nvSpPr>
        <p:spPr>
          <a:xfrm>
            <a:off x="8155171" y="3883830"/>
            <a:ext cx="3687158" cy="689200"/>
          </a:xfrm>
          <a:prstGeom prst="rect">
            <a:avLst/>
          </a:prstGeom>
          <a:noFill/>
        </p:spPr>
        <p:txBody>
          <a:bodyPr wrap="square" lIns="0" tIns="0" rIns="0" bIns="0" rtlCol="0" anchor="t"/>
          <a:lstStyle/>
          <a:p>
            <a:pPr algn="ctr">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React Native is an open-source platform, making it a cost-effective solution for app development.</a:t>
            </a:r>
            <a:endParaRPr lang="en-US" dirty="0"/>
          </a:p>
        </p:txBody>
      </p:sp>
      <p:sp>
        <p:nvSpPr>
          <p:cNvPr id="13" name="Object 12"/>
          <p:cNvSpPr/>
          <p:nvPr/>
        </p:nvSpPr>
        <p:spPr>
          <a:xfrm>
            <a:off x="0" y="5675481"/>
            <a:ext cx="12188952" cy="1180805"/>
          </a:xfrm>
          <a:prstGeom prst="rect">
            <a:avLst/>
          </a:prstGeom>
          <a:solidFill>
            <a:srgbClr val="90D3C5"/>
          </a:solidFill>
        </p:spPr>
      </p:sp>
      <p:sp>
        <p:nvSpPr>
          <p:cNvPr id="14" name="Object 13"/>
          <p:cNvSpPr/>
          <p:nvPr/>
        </p:nvSpPr>
        <p:spPr>
          <a:xfrm>
            <a:off x="2029077" y="5995530"/>
            <a:ext cx="8130799" cy="539516"/>
          </a:xfrm>
          <a:prstGeom prst="rect">
            <a:avLst/>
          </a:prstGeom>
          <a:noFill/>
        </p:spPr>
        <p:txBody>
          <a:bodyPr wrap="square" lIns="0" tIns="0" rIns="0" bIns="0" rtlCol="0" anchor="t"/>
          <a:lstStyle/>
          <a:p>
            <a:pPr algn="ctr">
              <a:lnSpc>
                <a:spcPts val="2125"/>
              </a:lnSpc>
              <a:buNone/>
            </a:pPr>
            <a:r>
              <a:rPr lang="en-US" sz="1575" b="1" kern="0" spc="158" dirty="0">
                <a:solidFill>
                  <a:srgbClr val="000000">
                    <a:alpha val="80000"/>
                  </a:srgbClr>
                </a:solidFill>
                <a:latin typeface="Roboto" pitchFamily="34" charset="0"/>
                <a:ea typeface="Roboto" pitchFamily="34" charset="-122"/>
                <a:cs typeface="Roboto" pitchFamily="34" charset="-120"/>
              </a:rPr>
              <a:t>REACT NATIVE OFFERS MANY BENEFITS FOR DEVELOPERS, MAKING IT AN IDEAL CHOICE FOR CREATING APPS WITH UPDATEME.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373A3F-54E0-424E-A84D-352212210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3"/>
          <p:cNvSpPr/>
          <p:nvPr/>
        </p:nvSpPr>
        <p:spPr>
          <a:xfrm>
            <a:off x="4354513" y="841375"/>
            <a:ext cx="3505200" cy="311469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600" b="1" spc="113">
                <a:solidFill>
                  <a:schemeClr val="bg1"/>
                </a:solidFill>
                <a:latin typeface="+mj-lt"/>
                <a:ea typeface="+mj-ea"/>
                <a:cs typeface="+mj-cs"/>
              </a:rPr>
              <a:t>UI</a:t>
            </a:r>
            <a:r>
              <a:rPr lang="en-US" sz="5600" spc="113">
                <a:solidFill>
                  <a:schemeClr val="bg1"/>
                </a:solidFill>
                <a:latin typeface="+mj-lt"/>
                <a:ea typeface="+mj-ea"/>
                <a:cs typeface="+mj-cs"/>
              </a:rPr>
              <a:t> Overview</a:t>
            </a:r>
            <a:endParaRPr lang="en-US" sz="5600">
              <a:solidFill>
                <a:schemeClr val="bg1"/>
              </a:solidFill>
              <a:latin typeface="+mj-lt"/>
              <a:ea typeface="+mj-ea"/>
              <a:cs typeface="+mj-cs"/>
            </a:endParaRPr>
          </a:p>
        </p:txBody>
      </p:sp>
      <p:grpSp>
        <p:nvGrpSpPr>
          <p:cNvPr id="17" name="Group 16">
            <a:extLst>
              <a:ext uri="{FF2B5EF4-FFF2-40B4-BE49-F238E27FC236}">
                <a16:creationId xmlns:a16="http://schemas.microsoft.com/office/drawing/2014/main" id="{B7BAEF06-AB74-442C-8C30-B88233FD8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grpSp>
          <p:nvGrpSpPr>
            <p:cNvPr id="18" name="Group 17">
              <a:extLst>
                <a:ext uri="{FF2B5EF4-FFF2-40B4-BE49-F238E27FC236}">
                  <a16:creationId xmlns:a16="http://schemas.microsoft.com/office/drawing/2014/main" id="{BDFD9AA5-A6A4-499F-BB09-5CD7F8145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22" name="Freeform: Shape 21">
                <a:extLst>
                  <a:ext uri="{FF2B5EF4-FFF2-40B4-BE49-F238E27FC236}">
                    <a16:creationId xmlns:a16="http://schemas.microsoft.com/office/drawing/2014/main" id="{5F499571-4EEA-4442-B71C-2972335B3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FFC7284-7A71-4F33-AB06-E0D1EB1CA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C27F758D-B23C-459E-AD21-6621782C72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20" name="Freeform: Shape 19">
                <a:extLst>
                  <a:ext uri="{FF2B5EF4-FFF2-40B4-BE49-F238E27FC236}">
                    <a16:creationId xmlns:a16="http://schemas.microsoft.com/office/drawing/2014/main" id="{08DD5D69-A882-48D7-ACFB-68E2DC6B0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8" name="Picture 7" descr="Graphical user interface, text, application, chat or text message&#10;&#10;Description automatically generated">
            <a:extLst>
              <a:ext uri="{FF2B5EF4-FFF2-40B4-BE49-F238E27FC236}">
                <a16:creationId xmlns:a16="http://schemas.microsoft.com/office/drawing/2014/main" id="{7EEA73EF-8762-0B94-2EA3-9D6F87870761}"/>
              </a:ext>
            </a:extLst>
          </p:cNvPr>
          <p:cNvPicPr>
            <a:picLocks noChangeAspect="1"/>
          </p:cNvPicPr>
          <p:nvPr/>
        </p:nvPicPr>
        <p:blipFill>
          <a:blip r:embed="rId4"/>
          <a:stretch>
            <a:fillRect/>
          </a:stretch>
        </p:blipFill>
        <p:spPr>
          <a:xfrm>
            <a:off x="506599" y="1019736"/>
            <a:ext cx="2391241" cy="4930394"/>
          </a:xfrm>
          <a:prstGeom prst="rect">
            <a:avLst/>
          </a:prstGeom>
        </p:spPr>
      </p:pic>
      <p:grpSp>
        <p:nvGrpSpPr>
          <p:cNvPr id="25" name="Group 24">
            <a:extLst>
              <a:ext uri="{FF2B5EF4-FFF2-40B4-BE49-F238E27FC236}">
                <a16:creationId xmlns:a16="http://schemas.microsoft.com/office/drawing/2014/main" id="{C9829185-6353-4E3C-B082-AA7F519391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grpSp>
          <p:nvGrpSpPr>
            <p:cNvPr id="26" name="Group 25">
              <a:extLst>
                <a:ext uri="{FF2B5EF4-FFF2-40B4-BE49-F238E27FC236}">
                  <a16:creationId xmlns:a16="http://schemas.microsoft.com/office/drawing/2014/main" id="{BB7BB359-8B77-484C-B9CD-6376139A3A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30" name="Freeform: Shape 29">
                <a:extLst>
                  <a:ext uri="{FF2B5EF4-FFF2-40B4-BE49-F238E27FC236}">
                    <a16:creationId xmlns:a16="http://schemas.microsoft.com/office/drawing/2014/main" id="{AA96BE9D-5B3B-4CA9-8895-33FAA3804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7840E2BF-E954-4173-BF70-2DAE9E19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3F125B5A-DFAC-4B6D-B14F-287F8C436AA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28" name="Freeform: Shape 27">
                <a:extLst>
                  <a:ext uri="{FF2B5EF4-FFF2-40B4-BE49-F238E27FC236}">
                    <a16:creationId xmlns:a16="http://schemas.microsoft.com/office/drawing/2014/main" id="{6AF4804F-69E5-479A-9F45-C0E463171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3CA5C733-38F9-4D36-A78D-0AB08CCBB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0" name="Picture 9" descr="A screenshot of a phone&#10;&#10;Description automatically generated with low confidence">
            <a:extLst>
              <a:ext uri="{FF2B5EF4-FFF2-40B4-BE49-F238E27FC236}">
                <a16:creationId xmlns:a16="http://schemas.microsoft.com/office/drawing/2014/main" id="{348AA6BD-166C-7AA4-7FF7-47118CA252D9}"/>
              </a:ext>
            </a:extLst>
          </p:cNvPr>
          <p:cNvPicPr>
            <a:picLocks noChangeAspect="1"/>
          </p:cNvPicPr>
          <p:nvPr/>
        </p:nvPicPr>
        <p:blipFill>
          <a:blip r:embed="rId5"/>
          <a:stretch>
            <a:fillRect/>
          </a:stretch>
        </p:blipFill>
        <p:spPr>
          <a:xfrm>
            <a:off x="9545012" y="1201268"/>
            <a:ext cx="2409375" cy="4867424"/>
          </a:xfrm>
          <a:prstGeom prst="rect">
            <a:avLst/>
          </a:prstGeom>
        </p:spPr>
      </p:pic>
    </p:spTree>
    <p:extLst>
      <p:ext uri="{BB962C8B-B14F-4D97-AF65-F5344CB8AC3E}">
        <p14:creationId xmlns:p14="http://schemas.microsoft.com/office/powerpoint/2010/main" val="25065681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912160"/>
            <a:ext cx="380905" cy="38090"/>
          </a:xfrm>
          <a:prstGeom prst="rect">
            <a:avLst/>
          </a:prstGeom>
        </p:spPr>
      </p:pic>
      <p:sp>
        <p:nvSpPr>
          <p:cNvPr id="3" name="Object 2"/>
          <p:cNvSpPr/>
          <p:nvPr/>
        </p:nvSpPr>
        <p:spPr>
          <a:xfrm>
            <a:off x="476131" y="399652"/>
            <a:ext cx="12188952" cy="364984"/>
          </a:xfrm>
          <a:prstGeom prst="rect">
            <a:avLst/>
          </a:prstGeom>
          <a:noFill/>
        </p:spPr>
        <p:txBody>
          <a:bodyPr wrap="square" lIns="0" tIns="0" rIns="0" bIns="0" rtlCol="0" anchor="t"/>
          <a:lstStyle/>
          <a:p>
            <a:pPr algn="l">
              <a:lnSpc>
                <a:spcPts val="2876"/>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Project </a:t>
            </a:r>
            <a:r>
              <a:rPr lang="en-US" sz="2531" b="1" kern="0" spc="101" dirty="0">
                <a:solidFill>
                  <a:srgbClr val="90D3C5"/>
                </a:solidFill>
                <a:latin typeface="Roboto Slab" pitchFamily="34" charset="0"/>
                <a:ea typeface="Roboto Slab" pitchFamily="34" charset="-122"/>
                <a:cs typeface="Roboto Slab" pitchFamily="34" charset="-120"/>
              </a:rPr>
              <a:t>Timeline</a:t>
            </a:r>
            <a:endParaRPr lang="en-US" dirty="0"/>
          </a:p>
        </p:txBody>
      </p:sp>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236" y="3908083"/>
            <a:ext cx="12227042" cy="47613"/>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6221" y="2746323"/>
            <a:ext cx="38090" cy="1199850"/>
          </a:xfrm>
          <a:prstGeom prst="rect">
            <a:avLst/>
          </a:prstGeom>
        </p:spPr>
      </p:pic>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68608" y="3860470"/>
            <a:ext cx="133317" cy="133317"/>
          </a:xfrm>
          <a:prstGeom prst="rect">
            <a:avLst/>
          </a:prstGeom>
        </p:spPr>
      </p:pic>
      <p:pic>
        <p:nvPicPr>
          <p:cNvPr id="7" name="Object 6" descr="preencoded.png"/>
          <p:cNvPicPr>
            <a:picLocks noChangeAspect="1"/>
          </p:cNvPicPr>
          <p:nvPr/>
        </p:nvPicPr>
        <p:blipFill>
          <a:blip r:embed="rId7">
            <a:extLst>
              <a:ext uri="{96DAC541-7B7A-43D3-8B79-37D633B846F1}">
                <asvg:svgBlip xmlns:asvg="http://schemas.microsoft.com/office/drawing/2016/SVG/main" r:embed="rId11"/>
              </a:ext>
            </a:extLst>
          </a:blip>
          <a:stretch>
            <a:fillRect/>
          </a:stretch>
        </p:blipFill>
        <p:spPr>
          <a:xfrm>
            <a:off x="4047783" y="3908083"/>
            <a:ext cx="38090" cy="1199850"/>
          </a:xfrm>
          <a:prstGeom prst="rect">
            <a:avLst/>
          </a:prstGeom>
        </p:spPr>
      </p:pic>
      <p:pic>
        <p:nvPicPr>
          <p:cNvPr id="8" name="Object 7" descr="preencoded.png"/>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00169" y="3860470"/>
            <a:ext cx="133317" cy="133317"/>
          </a:xfrm>
          <a:prstGeom prst="rect">
            <a:avLst/>
          </a:prstGeom>
        </p:spPr>
      </p:pic>
      <p:pic>
        <p:nvPicPr>
          <p:cNvPr id="9" name="Object 8" descr="preencoded.png"/>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6079240" y="2746323"/>
            <a:ext cx="38090" cy="1199850"/>
          </a:xfrm>
          <a:prstGeom prst="rect">
            <a:avLst/>
          </a:prstGeom>
        </p:spPr>
      </p:pic>
      <p:pic>
        <p:nvPicPr>
          <p:cNvPr id="10" name="Object 9"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031627" y="3860470"/>
            <a:ext cx="133317" cy="133317"/>
          </a:xfrm>
          <a:prstGeom prst="rect">
            <a:avLst/>
          </a:prstGeom>
        </p:spPr>
      </p:pic>
      <p:pic>
        <p:nvPicPr>
          <p:cNvPr id="11" name="Object 10" descr="preencoded.png"/>
          <p:cNvPicPr>
            <a:picLocks noChangeAspect="1"/>
          </p:cNvPicPr>
          <p:nvPr/>
        </p:nvPicPr>
        <p:blipFill>
          <a:blip r:embed="rId7">
            <a:extLst>
              <a:ext uri="{96DAC541-7B7A-43D3-8B79-37D633B846F1}">
                <asvg:svgBlip xmlns:asvg="http://schemas.microsoft.com/office/drawing/2016/SVG/main" r:embed="rId17"/>
              </a:ext>
            </a:extLst>
          </a:blip>
          <a:stretch>
            <a:fillRect/>
          </a:stretch>
        </p:blipFill>
        <p:spPr>
          <a:xfrm>
            <a:off x="8110697" y="3908083"/>
            <a:ext cx="38090" cy="1199850"/>
          </a:xfrm>
          <a:prstGeom prst="rect">
            <a:avLst/>
          </a:prstGeom>
        </p:spPr>
      </p:pic>
      <p:pic>
        <p:nvPicPr>
          <p:cNvPr id="12" name="Object 11" descr="preencoded.png"/>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63084" y="3860470"/>
            <a:ext cx="133317" cy="133317"/>
          </a:xfrm>
          <a:prstGeom prst="rect">
            <a:avLst/>
          </a:prstGeom>
        </p:spPr>
      </p:pic>
      <p:sp>
        <p:nvSpPr>
          <p:cNvPr id="15" name="Object 14"/>
          <p:cNvSpPr/>
          <p:nvPr/>
        </p:nvSpPr>
        <p:spPr>
          <a:xfrm>
            <a:off x="1964784" y="2628243"/>
            <a:ext cx="133317" cy="133317"/>
          </a:xfrm>
          <a:prstGeom prst="ellipse">
            <a:avLst/>
          </a:prstGeom>
          <a:solidFill>
            <a:srgbClr val="90D3C5"/>
          </a:solidFill>
        </p:spPr>
      </p:sp>
      <p:sp>
        <p:nvSpPr>
          <p:cNvPr id="16" name="Object 15"/>
          <p:cNvSpPr/>
          <p:nvPr/>
        </p:nvSpPr>
        <p:spPr>
          <a:xfrm>
            <a:off x="2193377" y="2589454"/>
            <a:ext cx="1696931" cy="215747"/>
          </a:xfrm>
          <a:prstGeom prst="rect">
            <a:avLst/>
          </a:prstGeom>
          <a:noFill/>
        </p:spPr>
        <p:txBody>
          <a:bodyPr wrap="square" lIns="0" tIns="0" rIns="0" bIns="0" rtlCol="0" anchor="t"/>
          <a:lstStyle/>
          <a:p>
            <a:pPr algn="l">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April 13</a:t>
            </a:r>
            <a:r>
              <a:rPr lang="en-US" sz="1260" b="1" kern="0" spc="126" baseline="30000" dirty="0">
                <a:solidFill>
                  <a:srgbClr val="FFFFFF">
                    <a:alpha val="80000"/>
                  </a:srgbClr>
                </a:solidFill>
                <a:latin typeface="Roboto" pitchFamily="34" charset="0"/>
                <a:ea typeface="Roboto" pitchFamily="34" charset="-122"/>
                <a:cs typeface="Roboto" pitchFamily="34" charset="-120"/>
              </a:rPr>
              <a:t>th</a:t>
            </a:r>
            <a:r>
              <a:rPr lang="en-US" sz="1260" b="1" kern="0" spc="126" dirty="0">
                <a:solidFill>
                  <a:srgbClr val="FFFFFF">
                    <a:alpha val="80000"/>
                  </a:srgbClr>
                </a:solidFill>
                <a:latin typeface="Roboto" pitchFamily="34" charset="0"/>
                <a:ea typeface="Roboto" pitchFamily="34" charset="-122"/>
                <a:cs typeface="Roboto" pitchFamily="34" charset="-120"/>
              </a:rPr>
              <a:t> 2023</a:t>
            </a:r>
            <a:endParaRPr lang="en-US" dirty="0"/>
          </a:p>
        </p:txBody>
      </p:sp>
      <p:sp>
        <p:nvSpPr>
          <p:cNvPr id="17" name="Object 16"/>
          <p:cNvSpPr/>
          <p:nvPr/>
        </p:nvSpPr>
        <p:spPr>
          <a:xfrm>
            <a:off x="2193377" y="2880489"/>
            <a:ext cx="1696931" cy="459466"/>
          </a:xfrm>
          <a:prstGeom prst="rect">
            <a:avLst/>
          </a:prstGeom>
          <a:noFill/>
        </p:spPr>
        <p:txBody>
          <a:bodyPr wrap="square" lIns="0" tIns="0" rIns="0" bIns="0" rtlCol="0" anchor="t"/>
          <a:lstStyle/>
          <a:p>
            <a:pPr algn="l">
              <a:lnSpc>
                <a:spcPts val="1811"/>
              </a:lnSpc>
              <a:spcBef>
                <a:spcPts val="582"/>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UpdateMe project begins</a:t>
            </a:r>
            <a:endParaRPr lang="en-US" dirty="0"/>
          </a:p>
        </p:txBody>
      </p:sp>
      <p:sp>
        <p:nvSpPr>
          <p:cNvPr id="18" name="Object 17"/>
          <p:cNvSpPr/>
          <p:nvPr/>
        </p:nvSpPr>
        <p:spPr>
          <a:xfrm>
            <a:off x="3996226" y="5085078"/>
            <a:ext cx="133317" cy="133317"/>
          </a:xfrm>
          <a:prstGeom prst="ellipse">
            <a:avLst/>
          </a:prstGeom>
          <a:solidFill>
            <a:srgbClr val="AED5C3"/>
          </a:solidFill>
        </p:spPr>
      </p:sp>
      <p:sp>
        <p:nvSpPr>
          <p:cNvPr id="19" name="Object 18"/>
          <p:cNvSpPr/>
          <p:nvPr/>
        </p:nvSpPr>
        <p:spPr>
          <a:xfrm>
            <a:off x="4224869" y="5046289"/>
            <a:ext cx="1634081" cy="215747"/>
          </a:xfrm>
          <a:prstGeom prst="rect">
            <a:avLst/>
          </a:prstGeom>
          <a:noFill/>
        </p:spPr>
        <p:txBody>
          <a:bodyPr wrap="square" lIns="0" tIns="0" rIns="0" bIns="0" rtlCol="0" anchor="t"/>
          <a:lstStyle/>
          <a:p>
            <a:pPr algn="l">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April 20</a:t>
            </a:r>
            <a:r>
              <a:rPr lang="en-US" sz="1260" b="1" kern="0" spc="126" baseline="30000" dirty="0">
                <a:solidFill>
                  <a:srgbClr val="FFFFFF">
                    <a:alpha val="80000"/>
                  </a:srgbClr>
                </a:solidFill>
                <a:latin typeface="Roboto" pitchFamily="34" charset="0"/>
                <a:ea typeface="Roboto" pitchFamily="34" charset="-122"/>
                <a:cs typeface="Roboto" pitchFamily="34" charset="-120"/>
              </a:rPr>
              <a:t>th</a:t>
            </a:r>
            <a:r>
              <a:rPr lang="en-US" sz="1260" b="1" kern="0" spc="126" dirty="0">
                <a:solidFill>
                  <a:srgbClr val="FFFFFF">
                    <a:alpha val="80000"/>
                  </a:srgbClr>
                </a:solidFill>
                <a:latin typeface="Roboto" pitchFamily="34" charset="0"/>
                <a:ea typeface="Roboto" pitchFamily="34" charset="-122"/>
                <a:cs typeface="Roboto" pitchFamily="34" charset="-120"/>
              </a:rPr>
              <a:t> 2023</a:t>
            </a:r>
            <a:endParaRPr lang="en-US" dirty="0"/>
          </a:p>
        </p:txBody>
      </p:sp>
      <p:sp>
        <p:nvSpPr>
          <p:cNvPr id="20" name="Object 19"/>
          <p:cNvSpPr/>
          <p:nvPr/>
        </p:nvSpPr>
        <p:spPr>
          <a:xfrm>
            <a:off x="4224869" y="5337324"/>
            <a:ext cx="1634081" cy="459466"/>
          </a:xfrm>
          <a:prstGeom prst="rect">
            <a:avLst/>
          </a:prstGeom>
          <a:noFill/>
        </p:spPr>
        <p:txBody>
          <a:bodyPr wrap="square" lIns="0" tIns="0" rIns="0" bIns="0" rtlCol="0" anchor="t"/>
          <a:lstStyle/>
          <a:p>
            <a:pPr algn="l">
              <a:lnSpc>
                <a:spcPts val="1811"/>
              </a:lnSpc>
              <a:spcBef>
                <a:spcPts val="582"/>
              </a:spcBef>
              <a:buNone/>
            </a:pPr>
            <a:r>
              <a:rPr lang="en-US" sz="1275" kern="0" spc="26" dirty="0" err="1">
                <a:solidFill>
                  <a:srgbClr val="FFFFFF">
                    <a:alpha val="80000"/>
                  </a:srgbClr>
                </a:solidFill>
                <a:latin typeface="Roboto Slab" pitchFamily="34" charset="0"/>
                <a:ea typeface="Roboto Slab" pitchFamily="34" charset="-122"/>
                <a:cs typeface="Roboto Slab" pitchFamily="34" charset="-120"/>
              </a:rPr>
              <a:t>UpdateMe</a:t>
            </a:r>
            <a:r>
              <a:rPr lang="en-US" sz="1275" kern="0" spc="26" dirty="0">
                <a:solidFill>
                  <a:srgbClr val="FFFFFF">
                    <a:alpha val="80000"/>
                  </a:srgbClr>
                </a:solidFill>
                <a:latin typeface="Roboto Slab" pitchFamily="34" charset="0"/>
                <a:ea typeface="Roboto Slab" pitchFamily="34" charset="-122"/>
                <a:cs typeface="Roboto Slab" pitchFamily="34" charset="-120"/>
              </a:rPr>
              <a:t> Backend Beta Completed + Deployed to Cloud Run</a:t>
            </a:r>
            <a:endParaRPr lang="en-US" dirty="0"/>
          </a:p>
        </p:txBody>
      </p:sp>
      <p:sp>
        <p:nvSpPr>
          <p:cNvPr id="21" name="Object 20"/>
          <p:cNvSpPr/>
          <p:nvPr/>
        </p:nvSpPr>
        <p:spPr>
          <a:xfrm>
            <a:off x="6027818" y="2628243"/>
            <a:ext cx="133317" cy="133317"/>
          </a:xfrm>
          <a:prstGeom prst="ellipse">
            <a:avLst/>
          </a:prstGeom>
          <a:solidFill>
            <a:srgbClr val="DAE0C9"/>
          </a:solidFill>
        </p:spPr>
      </p:sp>
      <p:sp>
        <p:nvSpPr>
          <p:cNvPr id="22" name="Object 21"/>
          <p:cNvSpPr/>
          <p:nvPr/>
        </p:nvSpPr>
        <p:spPr>
          <a:xfrm>
            <a:off x="6256361" y="2589454"/>
            <a:ext cx="1927378" cy="215747"/>
          </a:xfrm>
          <a:prstGeom prst="rect">
            <a:avLst/>
          </a:prstGeom>
          <a:noFill/>
        </p:spPr>
        <p:txBody>
          <a:bodyPr wrap="square" lIns="0" tIns="0" rIns="0" bIns="0" rtlCol="0" anchor="t"/>
          <a:lstStyle/>
          <a:p>
            <a:pPr algn="l">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MAY 1, 2023</a:t>
            </a:r>
            <a:endParaRPr lang="en-US" dirty="0"/>
          </a:p>
        </p:txBody>
      </p:sp>
      <p:sp>
        <p:nvSpPr>
          <p:cNvPr id="23" name="Object 22"/>
          <p:cNvSpPr/>
          <p:nvPr/>
        </p:nvSpPr>
        <p:spPr>
          <a:xfrm>
            <a:off x="6256361" y="2880489"/>
            <a:ext cx="1927378" cy="459466"/>
          </a:xfrm>
          <a:prstGeom prst="rect">
            <a:avLst/>
          </a:prstGeom>
          <a:noFill/>
        </p:spPr>
        <p:txBody>
          <a:bodyPr wrap="square" lIns="0" tIns="0" rIns="0" bIns="0" rtlCol="0" anchor="t"/>
          <a:lstStyle/>
          <a:p>
            <a:pPr algn="l">
              <a:lnSpc>
                <a:spcPts val="1811"/>
              </a:lnSpc>
              <a:spcBef>
                <a:spcPts val="582"/>
              </a:spcBef>
              <a:buNone/>
            </a:pPr>
            <a:r>
              <a:rPr lang="en-US" sz="1275" kern="0" spc="26" dirty="0" err="1">
                <a:solidFill>
                  <a:srgbClr val="FFFFFF">
                    <a:alpha val="80000"/>
                  </a:srgbClr>
                </a:solidFill>
                <a:latin typeface="Roboto Slab" pitchFamily="34" charset="0"/>
                <a:ea typeface="Roboto Slab" pitchFamily="34" charset="-122"/>
                <a:cs typeface="Roboto Slab" pitchFamily="34" charset="-120"/>
              </a:rPr>
              <a:t>UpdateMe</a:t>
            </a:r>
            <a:r>
              <a:rPr lang="en-US" sz="1275" kern="0" spc="26" dirty="0">
                <a:solidFill>
                  <a:srgbClr val="FFFFFF">
                    <a:alpha val="80000"/>
                  </a:srgbClr>
                </a:solidFill>
                <a:latin typeface="Roboto Slab" pitchFamily="34" charset="0"/>
                <a:ea typeface="Roboto Slab" pitchFamily="34" charset="-122"/>
                <a:cs typeface="Roboto Slab" pitchFamily="34" charset="-120"/>
              </a:rPr>
              <a:t> Frontend Completed and Beta Tested</a:t>
            </a:r>
            <a:endParaRPr lang="en-US" dirty="0"/>
          </a:p>
        </p:txBody>
      </p:sp>
      <p:sp>
        <p:nvSpPr>
          <p:cNvPr id="24" name="Object 23"/>
          <p:cNvSpPr/>
          <p:nvPr/>
        </p:nvSpPr>
        <p:spPr>
          <a:xfrm>
            <a:off x="8059260" y="5085078"/>
            <a:ext cx="133317" cy="133317"/>
          </a:xfrm>
          <a:prstGeom prst="ellipse">
            <a:avLst/>
          </a:prstGeom>
          <a:solidFill>
            <a:srgbClr val="90D3C5"/>
          </a:solidFill>
        </p:spPr>
      </p:sp>
      <p:sp>
        <p:nvSpPr>
          <p:cNvPr id="25" name="Object 24"/>
          <p:cNvSpPr/>
          <p:nvPr/>
        </p:nvSpPr>
        <p:spPr>
          <a:xfrm>
            <a:off x="8287853" y="5046289"/>
            <a:ext cx="1267461" cy="215747"/>
          </a:xfrm>
          <a:prstGeom prst="rect">
            <a:avLst/>
          </a:prstGeom>
          <a:noFill/>
        </p:spPr>
        <p:txBody>
          <a:bodyPr wrap="square" lIns="0" tIns="0" rIns="0" bIns="0" rtlCol="0" anchor="t"/>
          <a:lstStyle/>
          <a:p>
            <a:pPr algn="l">
              <a:lnSpc>
                <a:spcPts val="1700"/>
              </a:lnSpc>
              <a:buNone/>
            </a:pPr>
            <a:r>
              <a:rPr lang="en-US" sz="1260" b="1" kern="0" spc="126" dirty="0">
                <a:solidFill>
                  <a:srgbClr val="FFFFFF">
                    <a:alpha val="80000"/>
                  </a:srgbClr>
                </a:solidFill>
                <a:latin typeface="Roboto" pitchFamily="34" charset="0"/>
                <a:ea typeface="Roboto" pitchFamily="34" charset="-122"/>
                <a:cs typeface="Roboto" pitchFamily="34" charset="-120"/>
              </a:rPr>
              <a:t>May 3, 2023</a:t>
            </a:r>
            <a:endParaRPr lang="en-US" dirty="0"/>
          </a:p>
        </p:txBody>
      </p:sp>
      <p:sp>
        <p:nvSpPr>
          <p:cNvPr id="26" name="Object 25"/>
          <p:cNvSpPr/>
          <p:nvPr/>
        </p:nvSpPr>
        <p:spPr>
          <a:xfrm>
            <a:off x="8287853" y="5337324"/>
            <a:ext cx="1267461" cy="459466"/>
          </a:xfrm>
          <a:prstGeom prst="rect">
            <a:avLst/>
          </a:prstGeom>
          <a:noFill/>
        </p:spPr>
        <p:txBody>
          <a:bodyPr wrap="square" lIns="0" tIns="0" rIns="0" bIns="0" rtlCol="0" anchor="t"/>
          <a:lstStyle/>
          <a:p>
            <a:pPr algn="l">
              <a:lnSpc>
                <a:spcPts val="1811"/>
              </a:lnSpc>
              <a:spcBef>
                <a:spcPts val="582"/>
              </a:spcBef>
              <a:buNone/>
            </a:pPr>
            <a:r>
              <a:rPr lang="en-US" sz="1275" kern="0" spc="26" dirty="0" err="1">
                <a:solidFill>
                  <a:srgbClr val="FFFFFF">
                    <a:alpha val="80000"/>
                  </a:srgbClr>
                </a:solidFill>
                <a:latin typeface="Roboto Slab" pitchFamily="34" charset="0"/>
                <a:ea typeface="Roboto Slab" pitchFamily="34" charset="-122"/>
                <a:cs typeface="Roboto Slab" pitchFamily="34" charset="-120"/>
              </a:rPr>
              <a:t>UpdateMe</a:t>
            </a:r>
            <a:r>
              <a:rPr lang="en-US" sz="1275" kern="0" spc="26" dirty="0">
                <a:solidFill>
                  <a:srgbClr val="FFFFFF">
                    <a:alpha val="80000"/>
                  </a:srgbClr>
                </a:solidFill>
                <a:latin typeface="Roboto Slab" pitchFamily="34" charset="0"/>
                <a:ea typeface="Roboto Slab" pitchFamily="34" charset="-122"/>
                <a:cs typeface="Roboto Slab" pitchFamily="34" charset="-120"/>
              </a:rPr>
              <a:t> App Version 1.0 Completed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76131"/>
            <a:ext cx="4841299" cy="5913546"/>
          </a:xfrm>
          <a:prstGeom prst="rect">
            <a:avLst/>
          </a:prstGeom>
          <a:solidFill>
            <a:srgbClr val="90D3C5"/>
          </a:solidFill>
        </p:spPr>
      </p:sp>
      <p:pic>
        <p:nvPicPr>
          <p:cNvPr id="3" name="Object 2" descr="preencoded.png"/>
          <p:cNvPicPr>
            <a:picLocks noChangeAspect="1"/>
          </p:cNvPicPr>
          <p:nvPr/>
        </p:nvPicPr>
        <p:blipFill>
          <a:blip r:embed="rId3"/>
          <a:srcRect l="22711" r="22711"/>
          <a:stretch/>
        </p:blipFill>
        <p:spPr>
          <a:xfrm>
            <a:off x="476131" y="476131"/>
            <a:ext cx="4841299" cy="5913546"/>
          </a:xfrm>
          <a:prstGeom prst="rect">
            <a:avLst/>
          </a:prstGeom>
        </p:spPr>
      </p:pic>
      <p:sp>
        <p:nvSpPr>
          <p:cNvPr id="4" name="Object 3"/>
          <p:cNvSpPr/>
          <p:nvPr/>
        </p:nvSpPr>
        <p:spPr>
          <a:xfrm>
            <a:off x="5532641" y="2452818"/>
            <a:ext cx="6431577" cy="405604"/>
          </a:xfrm>
          <a:prstGeom prst="rect">
            <a:avLst/>
          </a:prstGeom>
          <a:noFill/>
        </p:spPr>
        <p:txBody>
          <a:bodyPr wrap="square" lIns="0" tIns="0" rIns="0" bIns="0" rtlCol="0" anchor="t"/>
          <a:lstStyle/>
          <a:p>
            <a:pPr algn="ctr">
              <a:lnSpc>
                <a:spcPts val="3195"/>
              </a:lnSpc>
              <a:buNone/>
            </a:pPr>
            <a:r>
              <a:rPr lang="en-US" sz="2813" kern="0" spc="113" dirty="0">
                <a:solidFill>
                  <a:srgbClr val="FFFFFF">
                    <a:alpha val="80000"/>
                  </a:srgbClr>
                </a:solidFill>
                <a:latin typeface="Roboto Slab" pitchFamily="34" charset="0"/>
                <a:ea typeface="Roboto Slab" pitchFamily="34" charset="-122"/>
                <a:cs typeface="Roboto Slab" pitchFamily="34" charset="-120"/>
              </a:rPr>
              <a:t>The Future of UpdateMe</a:t>
            </a:r>
            <a:endParaRPr lang="en-US" dirty="0"/>
          </a:p>
        </p:txBody>
      </p:sp>
      <p:sp>
        <p:nvSpPr>
          <p:cNvPr id="5" name="Object 4"/>
          <p:cNvSpPr/>
          <p:nvPr/>
        </p:nvSpPr>
        <p:spPr>
          <a:xfrm>
            <a:off x="5532641" y="3003047"/>
            <a:ext cx="6431577" cy="1379292"/>
          </a:xfrm>
          <a:prstGeom prst="rect">
            <a:avLst/>
          </a:prstGeom>
          <a:noFill/>
        </p:spPr>
        <p:txBody>
          <a:bodyPr wrap="square" lIns="0" tIns="0" rIns="0" bIns="0" rtlCol="0" anchor="t"/>
          <a:lstStyle/>
          <a:p>
            <a:pPr algn="ctr">
              <a:lnSpc>
                <a:spcPts val="2173"/>
              </a:lnSpc>
              <a:spcBef>
                <a:spcPts val="1117"/>
              </a:spcBef>
              <a:buNone/>
            </a:pPr>
            <a:r>
              <a:rPr lang="en-US" sz="1530" kern="0" spc="31" dirty="0">
                <a:solidFill>
                  <a:srgbClr val="FFFFFF">
                    <a:alpha val="80000"/>
                  </a:srgbClr>
                </a:solidFill>
                <a:latin typeface="Roboto Slab" pitchFamily="34" charset="0"/>
                <a:ea typeface="Roboto Slab" pitchFamily="34" charset="-122"/>
                <a:cs typeface="Roboto Slab" pitchFamily="34" charset="-120"/>
              </a:rPr>
              <a:t>UpdateMe is written with abstraction in mind.</a:t>
            </a:r>
          </a:p>
          <a:p>
            <a:pPr algn="ctr">
              <a:lnSpc>
                <a:spcPts val="2173"/>
              </a:lnSpc>
              <a:spcBef>
                <a:spcPts val="1117"/>
              </a:spcBef>
              <a:buNone/>
            </a:pPr>
            <a:r>
              <a:rPr lang="en-US" sz="1530" kern="0" spc="31" dirty="0">
                <a:solidFill>
                  <a:srgbClr val="FFFFFF">
                    <a:alpha val="80000"/>
                  </a:srgbClr>
                </a:solidFill>
                <a:latin typeface="Roboto Slab" pitchFamily="34" charset="0"/>
                <a:ea typeface="Roboto Slab" pitchFamily="34" charset="-122"/>
                <a:cs typeface="Roboto Slab" pitchFamily="34" charset="-120"/>
              </a:rPr>
              <a:t>Has the potential for 100’s of possible notifications such as sports updates, uplifting message of the day, etc.</a:t>
            </a:r>
          </a:p>
          <a:p>
            <a:pPr algn="ctr">
              <a:lnSpc>
                <a:spcPts val="2173"/>
              </a:lnSpc>
              <a:spcBef>
                <a:spcPts val="1117"/>
              </a:spcBef>
              <a:buNone/>
            </a:pPr>
            <a:r>
              <a:rPr lang="en-US" sz="1530" kern="0" spc="31" dirty="0">
                <a:solidFill>
                  <a:srgbClr val="FFFFFF">
                    <a:alpha val="80000"/>
                  </a:srgbClr>
                </a:solidFill>
                <a:latin typeface="Roboto Slab" pitchFamily="34" charset="0"/>
                <a:ea typeface="Roboto Slab" pitchFamily="34" charset="-122"/>
                <a:cs typeface="Roboto Slab" pitchFamily="34" charset="-120"/>
              </a:rPr>
              <a:t>Additional features can be added easily, and using a DB like MongoDB Atlas allows for expandability.</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656311" y="476131"/>
            <a:ext cx="5066033" cy="5913546"/>
          </a:xfrm>
          <a:prstGeom prst="rect">
            <a:avLst/>
          </a:prstGeom>
          <a:solidFill>
            <a:srgbClr val="90D3C5"/>
          </a:solidFill>
        </p:spPr>
      </p:sp>
      <p:pic>
        <p:nvPicPr>
          <p:cNvPr id="3" name="Object 2" descr="preencoded.png"/>
          <p:cNvPicPr>
            <a:picLocks noChangeAspect="1"/>
          </p:cNvPicPr>
          <p:nvPr/>
        </p:nvPicPr>
        <p:blipFill>
          <a:blip r:embed="rId3"/>
          <a:srcRect t="11090" b="11090"/>
          <a:stretch/>
        </p:blipFill>
        <p:spPr>
          <a:xfrm>
            <a:off x="6656311" y="476131"/>
            <a:ext cx="5066033" cy="5913546"/>
          </a:xfrm>
          <a:prstGeom prst="rect">
            <a:avLst/>
          </a:prstGeom>
        </p:spPr>
      </p:pic>
      <p:sp>
        <p:nvSpPr>
          <p:cNvPr id="4" name="Object 3"/>
          <p:cNvSpPr/>
          <p:nvPr/>
        </p:nvSpPr>
        <p:spPr>
          <a:xfrm>
            <a:off x="369001" y="2724213"/>
            <a:ext cx="5918308" cy="405604"/>
          </a:xfrm>
          <a:prstGeom prst="rect">
            <a:avLst/>
          </a:prstGeom>
          <a:noFill/>
        </p:spPr>
        <p:txBody>
          <a:bodyPr wrap="square" lIns="0" tIns="0" rIns="0" bIns="0" rtlCol="0" anchor="t"/>
          <a:lstStyle/>
          <a:p>
            <a:pPr algn="ctr">
              <a:lnSpc>
                <a:spcPts val="3195"/>
              </a:lnSpc>
              <a:buNone/>
            </a:pPr>
            <a:r>
              <a:rPr lang="en-US" sz="2813" kern="0" spc="113" dirty="0">
                <a:solidFill>
                  <a:srgbClr val="000000">
                    <a:alpha val="80000"/>
                  </a:srgbClr>
                </a:solidFill>
                <a:latin typeface="Roboto Slab" pitchFamily="34" charset="0"/>
                <a:ea typeface="Roboto Slab" pitchFamily="34" charset="-122"/>
                <a:cs typeface="Roboto Slab" pitchFamily="34" charset="-120"/>
              </a:rPr>
              <a:t>Questions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382</Words>
  <Application>Microsoft Macintosh PowerPoint</Application>
  <PresentationFormat>Widescreen</PresentationFormat>
  <Paragraphs>46</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Roboto Slab</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Singh, Abhinoor</cp:lastModifiedBy>
  <cp:revision>4</cp:revision>
  <dcterms:created xsi:type="dcterms:W3CDTF">2023-04-27T04:07:02Z</dcterms:created>
  <dcterms:modified xsi:type="dcterms:W3CDTF">2023-04-27T13:55:33Z</dcterms:modified>
</cp:coreProperties>
</file>